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4" r:id="rId6"/>
    <p:sldId id="307" r:id="rId7"/>
    <p:sldId id="282" r:id="rId8"/>
    <p:sldId id="281" r:id="rId9"/>
    <p:sldId id="315" r:id="rId10"/>
    <p:sldId id="314" r:id="rId11"/>
    <p:sldId id="317" r:id="rId12"/>
    <p:sldId id="318" r:id="rId13"/>
    <p:sldId id="321" r:id="rId14"/>
    <p:sldId id="319" r:id="rId15"/>
    <p:sldId id="297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043BB3-287F-4A07-B61E-53509BD998E7}" v="3" dt="2025-03-18T17:18:02.942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>
        <p:scale>
          <a:sx n="75" d="100"/>
          <a:sy n="75" d="100"/>
        </p:scale>
        <p:origin x="48" y="43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lie mcdonough" userId="f61a36b1091ae62f" providerId="LiveId" clId="{F4043BB3-287F-4A07-B61E-53509BD998E7}"/>
    <pc:docChg chg="undo custSel delSld modSld sldOrd">
      <pc:chgData name="callie mcdonough" userId="f61a36b1091ae62f" providerId="LiveId" clId="{F4043BB3-287F-4A07-B61E-53509BD998E7}" dt="2025-03-18T19:54:13.419" v="1750" actId="20577"/>
      <pc:docMkLst>
        <pc:docMk/>
      </pc:docMkLst>
      <pc:sldChg chg="modSp mod">
        <pc:chgData name="callie mcdonough" userId="f61a36b1091ae62f" providerId="LiveId" clId="{F4043BB3-287F-4A07-B61E-53509BD998E7}" dt="2025-03-18T19:54:13.419" v="1750" actId="20577"/>
        <pc:sldMkLst>
          <pc:docMk/>
          <pc:sldMk cId="685681062" sldId="282"/>
        </pc:sldMkLst>
        <pc:spChg chg="mod">
          <ac:chgData name="callie mcdonough" userId="f61a36b1091ae62f" providerId="LiveId" clId="{F4043BB3-287F-4A07-B61E-53509BD998E7}" dt="2025-03-18T19:54:13.419" v="1750" actId="20577"/>
          <ac:spMkLst>
            <pc:docMk/>
            <pc:sldMk cId="685681062" sldId="282"/>
            <ac:spMk id="3" creationId="{75111C33-898C-4414-4665-5136EB6FC126}"/>
          </ac:spMkLst>
        </pc:spChg>
      </pc:sldChg>
      <pc:sldChg chg="modSp mod">
        <pc:chgData name="callie mcdonough" userId="f61a36b1091ae62f" providerId="LiveId" clId="{F4043BB3-287F-4A07-B61E-53509BD998E7}" dt="2025-03-18T17:20:28.663" v="1715" actId="20577"/>
        <pc:sldMkLst>
          <pc:docMk/>
          <pc:sldMk cId="1973173046" sldId="297"/>
        </pc:sldMkLst>
        <pc:spChg chg="mod">
          <ac:chgData name="callie mcdonough" userId="f61a36b1091ae62f" providerId="LiveId" clId="{F4043BB3-287F-4A07-B61E-53509BD998E7}" dt="2025-03-18T17:20:28.663" v="1715" actId="20577"/>
          <ac:spMkLst>
            <pc:docMk/>
            <pc:sldMk cId="1973173046" sldId="297"/>
            <ac:spMk id="3" creationId="{D8B5CEF2-E667-BBB5-2EA6-C06F93B6DE12}"/>
          </ac:spMkLst>
        </pc:spChg>
      </pc:sldChg>
      <pc:sldChg chg="modSp mod">
        <pc:chgData name="callie mcdonough" userId="f61a36b1091ae62f" providerId="LiveId" clId="{F4043BB3-287F-4A07-B61E-53509BD998E7}" dt="2025-03-18T16:46:36.922" v="87" actId="20577"/>
        <pc:sldMkLst>
          <pc:docMk/>
          <pc:sldMk cId="3913219759" sldId="304"/>
        </pc:sldMkLst>
        <pc:spChg chg="mod">
          <ac:chgData name="callie mcdonough" userId="f61a36b1091ae62f" providerId="LiveId" clId="{F4043BB3-287F-4A07-B61E-53509BD998E7}" dt="2025-03-18T16:46:36.922" v="87" actId="20577"/>
          <ac:spMkLst>
            <pc:docMk/>
            <pc:sldMk cId="3913219759" sldId="304"/>
            <ac:spMk id="3" creationId="{D4D22962-3C7F-E480-5C35-7F4860A098E1}"/>
          </ac:spMkLst>
        </pc:spChg>
      </pc:sldChg>
      <pc:sldChg chg="addSp delSp modSp mod modClrScheme chgLayout">
        <pc:chgData name="callie mcdonough" userId="f61a36b1091ae62f" providerId="LiveId" clId="{F4043BB3-287F-4A07-B61E-53509BD998E7}" dt="2025-03-18T16:17:07.446" v="59" actId="1076"/>
        <pc:sldMkLst>
          <pc:docMk/>
          <pc:sldMk cId="4072101725" sldId="318"/>
        </pc:sldMkLst>
        <pc:spChg chg="mod ord modVis">
          <ac:chgData name="callie mcdonough" userId="f61a36b1091ae62f" providerId="LiveId" clId="{F4043BB3-287F-4A07-B61E-53509BD998E7}" dt="2025-03-18T16:16:39.495" v="53" actId="26606"/>
          <ac:spMkLst>
            <pc:docMk/>
            <pc:sldMk cId="4072101725" sldId="318"/>
            <ac:spMk id="2" creationId="{AB69D854-FB65-0E93-CFE2-041F7C41DD24}"/>
          </ac:spMkLst>
        </pc:spChg>
        <pc:spChg chg="mod">
          <ac:chgData name="callie mcdonough" userId="f61a36b1091ae62f" providerId="LiveId" clId="{F4043BB3-287F-4A07-B61E-53509BD998E7}" dt="2025-03-18T16:16:48.915" v="54" actId="14100"/>
          <ac:spMkLst>
            <pc:docMk/>
            <pc:sldMk cId="4072101725" sldId="318"/>
            <ac:spMk id="3" creationId="{9443EC8A-1733-CCF7-081F-EB4667CB3285}"/>
          </ac:spMkLst>
        </pc:spChg>
        <pc:spChg chg="del mod">
          <ac:chgData name="callie mcdonough" userId="f61a36b1091ae62f" providerId="LiveId" clId="{F4043BB3-287F-4A07-B61E-53509BD998E7}" dt="2025-03-18T16:14:35.796" v="36" actId="478"/>
          <ac:spMkLst>
            <pc:docMk/>
            <pc:sldMk cId="4072101725" sldId="318"/>
            <ac:spMk id="4" creationId="{ACE55D3D-AA24-CF53-6679-29B3C83F7646}"/>
          </ac:spMkLst>
        </pc:spChg>
        <pc:spChg chg="add del mod">
          <ac:chgData name="callie mcdonough" userId="f61a36b1091ae62f" providerId="LiveId" clId="{F4043BB3-287F-4A07-B61E-53509BD998E7}" dt="2025-03-18T16:02:11.777" v="34" actId="478"/>
          <ac:spMkLst>
            <pc:docMk/>
            <pc:sldMk cId="4072101725" sldId="318"/>
            <ac:spMk id="6" creationId="{9023A99E-9299-FF76-76A1-B1ACE4B4B737}"/>
          </ac:spMkLst>
        </pc:spChg>
        <pc:spChg chg="add del mod">
          <ac:chgData name="callie mcdonough" userId="f61a36b1091ae62f" providerId="LiveId" clId="{F4043BB3-287F-4A07-B61E-53509BD998E7}" dt="2025-03-18T16:14:46.680" v="37" actId="931"/>
          <ac:spMkLst>
            <pc:docMk/>
            <pc:sldMk cId="4072101725" sldId="318"/>
            <ac:spMk id="9" creationId="{70C08D93-0095-9ACE-4C58-A94936DC8953}"/>
          </ac:spMkLst>
        </pc:spChg>
        <pc:picChg chg="del">
          <ac:chgData name="callie mcdonough" userId="f61a36b1091ae62f" providerId="LiveId" clId="{F4043BB3-287F-4A07-B61E-53509BD998E7}" dt="2025-03-18T16:02:07.394" v="33" actId="478"/>
          <ac:picMkLst>
            <pc:docMk/>
            <pc:sldMk cId="4072101725" sldId="318"/>
            <ac:picMk id="7" creationId="{C570EB79-053B-0283-9D2D-6266701EEDDD}"/>
          </ac:picMkLst>
        </pc:picChg>
        <pc:picChg chg="add mod ord modCrop">
          <ac:chgData name="callie mcdonough" userId="f61a36b1091ae62f" providerId="LiveId" clId="{F4043BB3-287F-4A07-B61E-53509BD998E7}" dt="2025-03-18T16:17:07.446" v="59" actId="1076"/>
          <ac:picMkLst>
            <pc:docMk/>
            <pc:sldMk cId="4072101725" sldId="318"/>
            <ac:picMk id="11" creationId="{ADDCCCE5-B17D-6D03-FCA2-B901F261D238}"/>
          </ac:picMkLst>
        </pc:picChg>
        <pc:picChg chg="add del mod">
          <ac:chgData name="callie mcdonough" userId="f61a36b1091ae62f" providerId="LiveId" clId="{F4043BB3-287F-4A07-B61E-53509BD998E7}" dt="2025-03-18T16:16:21.023" v="48" actId="478"/>
          <ac:picMkLst>
            <pc:docMk/>
            <pc:sldMk cId="4072101725" sldId="318"/>
            <ac:picMk id="13" creationId="{968409AB-1B0E-9B94-ADC4-7257438E7C0A}"/>
          </ac:picMkLst>
        </pc:picChg>
      </pc:sldChg>
      <pc:sldChg chg="addSp delSp modSp mod">
        <pc:chgData name="callie mcdonough" userId="f61a36b1091ae62f" providerId="LiveId" clId="{F4043BB3-287F-4A07-B61E-53509BD998E7}" dt="2025-03-18T17:13:01.807" v="1062" actId="20577"/>
        <pc:sldMkLst>
          <pc:docMk/>
          <pc:sldMk cId="3969996159" sldId="319"/>
        </pc:sldMkLst>
        <pc:spChg chg="mod">
          <ac:chgData name="callie mcdonough" userId="f61a36b1091ae62f" providerId="LiveId" clId="{F4043BB3-287F-4A07-B61E-53509BD998E7}" dt="2025-03-18T17:13:01.807" v="1062" actId="20577"/>
          <ac:spMkLst>
            <pc:docMk/>
            <pc:sldMk cId="3969996159" sldId="319"/>
            <ac:spMk id="4" creationId="{97DCC342-9FD1-7055-EAAC-008DC851B13F}"/>
          </ac:spMkLst>
        </pc:spChg>
        <pc:spChg chg="mod">
          <ac:chgData name="callie mcdonough" userId="f61a36b1091ae62f" providerId="LiveId" clId="{F4043BB3-287F-4A07-B61E-53509BD998E7}" dt="2025-03-18T16:57:38.310" v="122" actId="20577"/>
          <ac:spMkLst>
            <pc:docMk/>
            <pc:sldMk cId="3969996159" sldId="319"/>
            <ac:spMk id="5" creationId="{2136FCF6-982C-CC37-9625-3EBFC7E7DD13}"/>
          </ac:spMkLst>
        </pc:spChg>
        <pc:spChg chg="add del mod">
          <ac:chgData name="callie mcdonough" userId="f61a36b1091ae62f" providerId="LiveId" clId="{F4043BB3-287F-4A07-B61E-53509BD998E7}" dt="2025-03-18T16:59:42.020" v="333" actId="478"/>
          <ac:spMkLst>
            <pc:docMk/>
            <pc:sldMk cId="3969996159" sldId="319"/>
            <ac:spMk id="7" creationId="{BBD33AB4-1B80-291B-AC63-C785A36882C5}"/>
          </ac:spMkLst>
        </pc:spChg>
        <pc:graphicFrameChg chg="del">
          <ac:chgData name="callie mcdonough" userId="f61a36b1091ae62f" providerId="LiveId" clId="{F4043BB3-287F-4A07-B61E-53509BD998E7}" dt="2025-03-18T16:59:39.925" v="332" actId="478"/>
          <ac:graphicFrameMkLst>
            <pc:docMk/>
            <pc:sldMk cId="3969996159" sldId="319"/>
            <ac:graphicFrameMk id="6" creationId="{4DB3991E-0605-C20E-53AD-D64E13638DA5}"/>
          </ac:graphicFrameMkLst>
        </pc:graphicFrameChg>
      </pc:sldChg>
      <pc:sldChg chg="addSp delSp modSp mod ord modClrScheme chgLayout">
        <pc:chgData name="callie mcdonough" userId="f61a36b1091ae62f" providerId="LiveId" clId="{F4043BB3-287F-4A07-B61E-53509BD998E7}" dt="2025-03-18T17:19:56.402" v="1679" actId="27636"/>
        <pc:sldMkLst>
          <pc:docMk/>
          <pc:sldMk cId="2498021601" sldId="321"/>
        </pc:sldMkLst>
        <pc:spChg chg="mod ord modVis">
          <ac:chgData name="callie mcdonough" userId="f61a36b1091ae62f" providerId="LiveId" clId="{F4043BB3-287F-4A07-B61E-53509BD998E7}" dt="2025-03-18T17:18:08.499" v="1471" actId="26606"/>
          <ac:spMkLst>
            <pc:docMk/>
            <pc:sldMk cId="2498021601" sldId="321"/>
            <ac:spMk id="2" creationId="{1DCFAD14-1AAA-8CDA-A49B-523FD6C66F35}"/>
          </ac:spMkLst>
        </pc:spChg>
        <pc:spChg chg="mod">
          <ac:chgData name="callie mcdonough" userId="f61a36b1091ae62f" providerId="LiveId" clId="{F4043BB3-287F-4A07-B61E-53509BD998E7}" dt="2025-03-18T17:18:08.499" v="1471" actId="26606"/>
          <ac:spMkLst>
            <pc:docMk/>
            <pc:sldMk cId="2498021601" sldId="321"/>
            <ac:spMk id="3" creationId="{38D62608-F5E4-7EC0-5EF0-4F988DDDEC5B}"/>
          </ac:spMkLst>
        </pc:spChg>
        <pc:spChg chg="add del mod">
          <ac:chgData name="callie mcdonough" userId="f61a36b1091ae62f" providerId="LiveId" clId="{F4043BB3-287F-4A07-B61E-53509BD998E7}" dt="2025-03-18T17:18:02.942" v="1468" actId="931"/>
          <ac:spMkLst>
            <pc:docMk/>
            <pc:sldMk cId="2498021601" sldId="321"/>
            <ac:spMk id="5" creationId="{1768E2B3-22C7-6727-D2D9-6F851483E003}"/>
          </ac:spMkLst>
        </pc:spChg>
        <pc:spChg chg="mod">
          <ac:chgData name="callie mcdonough" userId="f61a36b1091ae62f" providerId="LiveId" clId="{F4043BB3-287F-4A07-B61E-53509BD998E7}" dt="2025-03-18T17:19:56.402" v="1679" actId="27636"/>
          <ac:spMkLst>
            <pc:docMk/>
            <pc:sldMk cId="2498021601" sldId="321"/>
            <ac:spMk id="12" creationId="{288BD9B8-D6A6-D55A-830D-4D3CC2DC3933}"/>
          </ac:spMkLst>
        </pc:spChg>
        <pc:spChg chg="del mod">
          <ac:chgData name="callie mcdonough" userId="f61a36b1091ae62f" providerId="LiveId" clId="{F4043BB3-287F-4A07-B61E-53509BD998E7}" dt="2025-03-18T17:17:55.046" v="1467" actId="478"/>
          <ac:spMkLst>
            <pc:docMk/>
            <pc:sldMk cId="2498021601" sldId="321"/>
            <ac:spMk id="13" creationId="{0853098E-C088-D323-4BF2-987893F262F6}"/>
          </ac:spMkLst>
        </pc:spChg>
        <pc:picChg chg="add mod">
          <ac:chgData name="callie mcdonough" userId="f61a36b1091ae62f" providerId="LiveId" clId="{F4043BB3-287F-4A07-B61E-53509BD998E7}" dt="2025-03-18T17:18:19.469" v="1473" actId="1076"/>
          <ac:picMkLst>
            <pc:docMk/>
            <pc:sldMk cId="2498021601" sldId="321"/>
            <ac:picMk id="7" creationId="{77B8CA15-9A2C-4177-519C-2B993006E9EE}"/>
          </ac:picMkLst>
        </pc:picChg>
      </pc:sldChg>
      <pc:sldChg chg="del">
        <pc:chgData name="callie mcdonough" userId="f61a36b1091ae62f" providerId="LiveId" clId="{F4043BB3-287F-4A07-B61E-53509BD998E7}" dt="2025-03-18T17:20:05.413" v="1680" actId="47"/>
        <pc:sldMkLst>
          <pc:docMk/>
          <pc:sldMk cId="1686213229" sldId="32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Data Analyst Certification practical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 anchor="b">
            <a:normAutofit/>
          </a:bodyPr>
          <a:lstStyle/>
          <a:p>
            <a:r>
              <a:rPr lang="en-US" dirty="0"/>
              <a:t>Metric to track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5259554" cy="249502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 good metric to track would be the median revenue generated each week. I chose this measure because it is more resistant to extremes and will allow for a true measure of what an average customer spends each week.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Based on the data from weeks 1-6 we can successfully predict that the median revenue for week 7 would be $83.82 for the calling method, 139.26 for the email method and 206.88 for the email and call method</a:t>
            </a:r>
          </a:p>
        </p:txBody>
      </p:sp>
      <p:pic>
        <p:nvPicPr>
          <p:cNvPr id="7" name="Content Placeholder 6" descr="A graph of sales and sales&#10;&#10;AI-generated content may be incorrect.">
            <a:extLst>
              <a:ext uri="{FF2B5EF4-FFF2-40B4-BE49-F238E27FC236}">
                <a16:creationId xmlns:a16="http://schemas.microsoft.com/office/drawing/2014/main" id="{77B8CA15-9A2C-4177-519C-2B993006E9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/>
        </p:blipFill>
        <p:spPr>
          <a:xfrm>
            <a:off x="6600092" y="1057275"/>
            <a:ext cx="5158797" cy="5158797"/>
          </a:xfr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8038913" cy="37042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Because the Email method takes less time than the Email and Call method, I did a hypothesis test to see if there was a significant difference in the total revenue.  There was a significant difference between the two methods, therefore I recommend focusing on the Email and Call method in the future.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also suggest doing a follow up call or email week 6 because there was a decrease in both number of items sold and revenue that week.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was no correlation between number of site visits and number of items sold or revenue, so I suggest limiting the number of site visits unless there is another reason for them.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validity and completeness are essential for analysis. I recommend taking steps to ensure data is complete and accurate before doing any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Callie McDonough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70" y="163010"/>
            <a:ext cx="6583680" cy="1074158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470" y="1482918"/>
            <a:ext cx="6583680" cy="46753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Pens and Printers is a quality company that sells office products to other companies. Recently they launched a new line of office stationery and deployed 3 sales strategies: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Email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Call 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Email and Call </a:t>
            </a:r>
          </a:p>
          <a:p>
            <a:r>
              <a:rPr lang="en-US" dirty="0"/>
              <a:t>In this presentation I will cover 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How many customers were there for each approach?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What does the spread of the revenue look like overall? And for each method?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Was there any difference in revenue over time for each of the methods?</a:t>
            </a:r>
          </a:p>
          <a:p>
            <a:pPr marL="804672" lvl="1" indent="-457200">
              <a:buFont typeface="+mj-lt"/>
              <a:buAutoNum type="arabicPeriod"/>
            </a:pPr>
            <a:r>
              <a:rPr lang="en-US" dirty="0"/>
              <a:t>Recommendations and metric to track</a:t>
            </a:r>
          </a:p>
          <a:p>
            <a:pPr marL="804672" lvl="1" indent="-457200">
              <a:buFont typeface="+mj-lt"/>
              <a:buAutoNum type="arabicPeriod"/>
            </a:pPr>
            <a:endParaRPr lang="en-US" dirty="0"/>
          </a:p>
          <a:p>
            <a:pPr marL="804672" lvl="1" indent="-457200">
              <a:buFont typeface="+mj-lt"/>
              <a:buAutoNum type="arabicPeriod"/>
            </a:pPr>
            <a:endParaRPr lang="en-US" dirty="0"/>
          </a:p>
          <a:p>
            <a:pPr marL="804672" lvl="1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/>
          <a:lstStyle/>
          <a:p>
            <a:r>
              <a:rPr lang="en-US" dirty="0"/>
              <a:t>Data Cleaning and preparation</a:t>
            </a:r>
          </a:p>
        </p:txBody>
      </p:sp>
      <p:pic>
        <p:nvPicPr>
          <p:cNvPr id="9" name="Picture 8" descr="Cleaning items put in gray plastic jar">
            <a:extLst>
              <a:ext uri="{FF2B5EF4-FFF2-40B4-BE49-F238E27FC236}">
                <a16:creationId xmlns:a16="http://schemas.microsoft.com/office/drawing/2014/main" id="{F7F6EA96-9FE3-27EE-CADB-14775232D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50" y="147917"/>
            <a:ext cx="5522491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1099930"/>
            <a:ext cx="7965460" cy="4700797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any analysis could be done all columns of the dataset needed to be cleaned.</a:t>
            </a:r>
          </a:p>
          <a:p>
            <a:pPr lvl="1"/>
            <a:r>
              <a:rPr lang="en-US" dirty="0"/>
              <a:t>In brief the following steps were taken for each column</a:t>
            </a:r>
          </a:p>
          <a:p>
            <a:pPr lvl="2"/>
            <a:r>
              <a:rPr lang="en-US" dirty="0"/>
              <a:t>Format of the columns (i.e. numeric, character, factor, </a:t>
            </a:r>
            <a:r>
              <a:rPr lang="en-US" dirty="0" err="1"/>
              <a:t>etc</a:t>
            </a:r>
            <a:r>
              <a:rPr lang="en-US" dirty="0"/>
              <a:t>) were confirmed to be correct and consistent.  Any columns in the improper format were converted.</a:t>
            </a:r>
          </a:p>
          <a:p>
            <a:pPr lvl="2"/>
            <a:r>
              <a:rPr lang="en-US" dirty="0"/>
              <a:t>Character columns were checked for any missing values, inconsistent nomenclature or capitalization, and proper spelling. Any inconsistencies were fixed. There were no missing values for any </a:t>
            </a:r>
            <a:r>
              <a:rPr lang="en-US"/>
              <a:t>character columns</a:t>
            </a:r>
            <a:endParaRPr lang="en-US" dirty="0"/>
          </a:p>
          <a:p>
            <a:pPr lvl="2"/>
            <a:r>
              <a:rPr lang="en-US" dirty="0"/>
              <a:t>Numeric columns were checked for any missing values, negative values, or impossible values</a:t>
            </a:r>
          </a:p>
          <a:p>
            <a:pPr lvl="3"/>
            <a:r>
              <a:rPr lang="en-US" dirty="0"/>
              <a:t>The two customers that had a years as customer value of over 41 were removed from the dataset</a:t>
            </a:r>
          </a:p>
          <a:p>
            <a:pPr lvl="3"/>
            <a:r>
              <a:rPr lang="en-US" dirty="0"/>
              <a:t>There were 1074 missing values in the revenue column. These missing values were replaced with their respective sales method median to allow for a more complete analysis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8" name="Picture Placeholder 7" descr="Close-up of market graph analysis">
            <a:extLst>
              <a:ext uri="{FF2B5EF4-FFF2-40B4-BE49-F238E27FC236}">
                <a16:creationId xmlns:a16="http://schemas.microsoft.com/office/drawing/2014/main" id="{6F2C7765-8E09-3E5F-75CE-AFF1BFF0D0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7534" r="27534"/>
          <a:stretch>
            <a:fillRect/>
          </a:stretch>
        </p:blipFill>
        <p:spPr/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E1189B-7DB1-D503-0AFD-24B0AE276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</p:spPr>
        <p:txBody>
          <a:bodyPr anchor="ctr">
            <a:normAutofit/>
          </a:bodyPr>
          <a:lstStyle/>
          <a:p>
            <a:r>
              <a:rPr lang="en-US" dirty="0"/>
              <a:t>1. Number of customers</a:t>
            </a:r>
          </a:p>
        </p:txBody>
      </p:sp>
      <p:pic>
        <p:nvPicPr>
          <p:cNvPr id="9" name="Content Placeholder 8" descr="A graph of sales and method&#10;&#10;AI-generated content may be incorrect.">
            <a:extLst>
              <a:ext uri="{FF2B5EF4-FFF2-40B4-BE49-F238E27FC236}">
                <a16:creationId xmlns:a16="http://schemas.microsoft.com/office/drawing/2014/main" id="{2BC8777C-879E-466A-C49E-A1F49959E0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8495" r="23188" b="2"/>
          <a:stretch/>
        </p:blipFill>
        <p:spPr>
          <a:xfrm>
            <a:off x="443345" y="10"/>
            <a:ext cx="4344695" cy="6359515"/>
          </a:xfr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 anchor="b">
            <a:normAutofit/>
          </a:bodyPr>
          <a:lstStyle/>
          <a:p>
            <a:r>
              <a:rPr lang="en-US" dirty="0"/>
              <a:t>Overall Revenue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5259554" cy="2233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dirty="0">
                <a:effectLst/>
              </a:rPr>
              <a:t>Looking at the histogram we can see that this data is not evenly distributed, and the majority of data is on the left-hand side. </a:t>
            </a:r>
            <a:endParaRPr lang="en-US" dirty="0"/>
          </a:p>
        </p:txBody>
      </p:sp>
      <p:pic>
        <p:nvPicPr>
          <p:cNvPr id="6" name="Picture 5" descr="A graph of graph showing the amount of revenue&#10;&#10;AI-generated content may be incorrect.">
            <a:extLst>
              <a:ext uri="{FF2B5EF4-FFF2-40B4-BE49-F238E27FC236}">
                <a16:creationId xmlns:a16="http://schemas.microsoft.com/office/drawing/2014/main" id="{B89DDEEA-5CBE-40A8-E72E-2BB9958F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904" t="1" r="535" b="-3"/>
          <a:stretch/>
        </p:blipFill>
        <p:spPr>
          <a:xfrm>
            <a:off x="5907742" y="678939"/>
            <a:ext cx="6180240" cy="6096974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38475" y="457199"/>
            <a:ext cx="987552" cy="2445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 anchor="b">
            <a:normAutofit/>
          </a:bodyPr>
          <a:lstStyle/>
          <a:p>
            <a:r>
              <a:rPr lang="en-US" dirty="0"/>
              <a:t>Revenue distribution by sales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2" name="Picture 11" descr="A graph of sales and sales&#10;&#10;AI-generated content may be incorrect.">
            <a:extLst>
              <a:ext uri="{FF2B5EF4-FFF2-40B4-BE49-F238E27FC236}">
                <a16:creationId xmlns:a16="http://schemas.microsoft.com/office/drawing/2014/main" id="{E6E8B0F2-B9F0-BAEC-C815-8C2A6F77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" r="17775" b="3"/>
          <a:stretch/>
        </p:blipFill>
        <p:spPr>
          <a:xfrm>
            <a:off x="914401" y="2303028"/>
            <a:ext cx="3603812" cy="4382834"/>
          </a:xfrm>
          <a:prstGeom prst="rect">
            <a:avLst/>
          </a:prstGeom>
          <a:noFill/>
        </p:spPr>
      </p:pic>
      <p:pic>
        <p:nvPicPr>
          <p:cNvPr id="16" name="Picture 15" descr="A graph with colored boxes&#10;&#10;AI-generated content may be incorrect.">
            <a:extLst>
              <a:ext uri="{FF2B5EF4-FFF2-40B4-BE49-F238E27FC236}">
                <a16:creationId xmlns:a16="http://schemas.microsoft.com/office/drawing/2014/main" id="{A9F3EBB0-E7AF-735B-8972-AFE9616C8A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8" r="17616" b="2"/>
          <a:stretch/>
        </p:blipFill>
        <p:spPr>
          <a:xfrm>
            <a:off x="5193002" y="2397158"/>
            <a:ext cx="3517862" cy="4288704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917906-16EC-D43C-E924-E5B0CED124E4}"/>
              </a:ext>
            </a:extLst>
          </p:cNvPr>
          <p:cNvSpPr txBox="1"/>
          <p:nvPr/>
        </p:nvSpPr>
        <p:spPr>
          <a:xfrm>
            <a:off x="9130553" y="1398494"/>
            <a:ext cx="3061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these graphs show that the distribution of revenue for the Email and Call group is widest, while the call group is narrowest. </a:t>
            </a: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331" y="1061623"/>
            <a:ext cx="4344695" cy="4739104"/>
          </a:xfrm>
        </p:spPr>
        <p:txBody>
          <a:bodyPr anchor="ctr">
            <a:normAutofit/>
          </a:bodyPr>
          <a:lstStyle/>
          <a:p>
            <a:r>
              <a:rPr lang="en-US" dirty="0"/>
              <a:t>Revenue over time for each method</a:t>
            </a:r>
          </a:p>
        </p:txBody>
      </p:sp>
      <p:pic>
        <p:nvPicPr>
          <p:cNvPr id="11" name="Content Placeholder 10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ADDCCCE5-B17D-6D03-FCA2-B901F261D23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-34" t="-1" r="-1352" b="2"/>
          <a:stretch/>
        </p:blipFill>
        <p:spPr>
          <a:xfrm>
            <a:off x="339969" y="249242"/>
            <a:ext cx="6447693" cy="6359515"/>
          </a:xfr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38475" y="457199"/>
            <a:ext cx="987552" cy="47148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{F58E1978-29DF-44FC-AD13-8946B838A87D}tf78438558_win32</Template>
  <TotalTime>330</TotalTime>
  <Words>559</Words>
  <Application>Microsoft Office PowerPoint</Application>
  <PresentationFormat>Widescreen</PresentationFormat>
  <Paragraphs>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Sabon Next LT</vt:lpstr>
      <vt:lpstr>Custom</vt:lpstr>
      <vt:lpstr>Data Analyst Certification practical presentation</vt:lpstr>
      <vt:lpstr>Background</vt:lpstr>
      <vt:lpstr>Data Cleaning and preparation</vt:lpstr>
      <vt:lpstr>PowerPoint Presentation</vt:lpstr>
      <vt:lpstr>Analysis</vt:lpstr>
      <vt:lpstr>1. Number of customers</vt:lpstr>
      <vt:lpstr>Overall Revenue distribution</vt:lpstr>
      <vt:lpstr>Revenue distribution by sales method</vt:lpstr>
      <vt:lpstr>Revenue over time for each method</vt:lpstr>
      <vt:lpstr>Metric to track</vt:lpstr>
      <vt:lpstr>Recommendations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callie mcdonough</dc:creator>
  <cp:lastModifiedBy>callie mcdonough</cp:lastModifiedBy>
  <cp:revision>1</cp:revision>
  <dcterms:created xsi:type="dcterms:W3CDTF">2025-03-18T14:23:53Z</dcterms:created>
  <dcterms:modified xsi:type="dcterms:W3CDTF">2025-03-18T19:54:22Z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